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sldIdLst>
    <p:sldId id="256" r:id="rId3"/>
    <p:sldId id="257" r:id="rId4"/>
    <p:sldId id="258" r:id="rId5"/>
    <p:sldId id="259" r:id="rId6"/>
    <p:sldId id="260" r:id="rId7"/>
    <p:sldId id="261" r:id="rId8"/>
    <p:sldId id="262"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00"/>
  </p:normalViewPr>
  <p:slideViewPr>
    <p:cSldViewPr>
      <p:cViewPr varScale="1">
        <p:scale>
          <a:sx n="63" d="100"/>
          <a:sy n="63" d="100"/>
        </p:scale>
        <p:origin x="1404"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pic>
        <p:nvPicPr>
          <p:cNvPr id="4"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685800" y="2130425"/>
            <a:ext cx="7772400" cy="1470025"/>
          </a:xfrm>
        </p:spPr>
        <p:txBody>
          <a:bodyPr/>
          <a:lstStyle>
            <a:lvl1pPr>
              <a:defRPr/>
            </a:lvl1pPr>
          </a:lstStyle>
          <a:p>
            <a:r>
              <a:rPr lang="ru-RU" smtClean="0"/>
              <a:t>Образец заголовка</a:t>
            </a:r>
            <a:endParaRPr lang="ru-RU"/>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ru-RU" smtClean="0"/>
              <a:t>Образец подзаголовка</a:t>
            </a:r>
            <a:endParaRPr lang="ru-RU"/>
          </a:p>
        </p:txBody>
      </p:sp>
      <p:sp>
        <p:nvSpPr>
          <p:cNvPr id="5" name="Rectangle 4"/>
          <p:cNvSpPr>
            <a:spLocks noGrp="1" noChangeArrowheads="1"/>
          </p:cNvSpPr>
          <p:nvPr>
            <p:ph type="dt" sz="half" idx="10"/>
          </p:nvPr>
        </p:nvSpPr>
        <p:spPr/>
        <p:txBody>
          <a:bodyPr/>
          <a:lstStyle>
            <a:lvl1pPr>
              <a:defRPr smtClean="0"/>
            </a:lvl1pPr>
          </a:lstStyle>
          <a:p>
            <a:pPr>
              <a:defRPr/>
            </a:pPr>
            <a:endParaRPr lang="ru-RU"/>
          </a:p>
        </p:txBody>
      </p:sp>
      <p:sp>
        <p:nvSpPr>
          <p:cNvPr id="6" name="Rectangle 5"/>
          <p:cNvSpPr>
            <a:spLocks noGrp="1" noChangeArrowheads="1"/>
          </p:cNvSpPr>
          <p:nvPr>
            <p:ph type="ftr" sz="quarter" idx="11"/>
          </p:nvPr>
        </p:nvSpPr>
        <p:spPr/>
        <p:txBody>
          <a:bodyPr/>
          <a:lstStyle>
            <a:lvl1pPr>
              <a:defRPr smtClean="0"/>
            </a:lvl1pPr>
          </a:lstStyle>
          <a:p>
            <a:pPr>
              <a:defRPr/>
            </a:pPr>
            <a:endParaRPr lang="ru-RU"/>
          </a:p>
        </p:txBody>
      </p:sp>
      <p:sp>
        <p:nvSpPr>
          <p:cNvPr id="7" name="Rectangle 6"/>
          <p:cNvSpPr>
            <a:spLocks noGrp="1" noChangeArrowheads="1"/>
          </p:cNvSpPr>
          <p:nvPr>
            <p:ph type="sldNum" sz="quarter" idx="12"/>
          </p:nvPr>
        </p:nvSpPr>
        <p:spPr/>
        <p:txBody>
          <a:bodyPr/>
          <a:lstStyle>
            <a:lvl1pPr>
              <a:defRPr smtClean="0"/>
            </a:lvl1pPr>
          </a:lstStyle>
          <a:p>
            <a:pPr>
              <a:defRPr/>
            </a:pPr>
            <a:fld id="{E01B8D2D-461E-4CE7-AC08-BE7BCDE66462}" type="slidenum">
              <a:rPr lang="ru-RU"/>
              <a:pPr>
                <a:defRPr/>
              </a:pPr>
              <a:t>‹#›</a:t>
            </a:fld>
            <a:endParaRPr lang="ru-RU"/>
          </a:p>
        </p:txBody>
      </p:sp>
    </p:spTree>
    <p:extLst>
      <p:ext uri="{BB962C8B-B14F-4D97-AF65-F5344CB8AC3E}">
        <p14:creationId xmlns:p14="http://schemas.microsoft.com/office/powerpoint/2010/main" val="1972889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E82A3C80-F3A7-487E-B819-D9A8BE411E15}" type="slidenum">
              <a:rPr lang="ru-RU"/>
              <a:pPr>
                <a:defRPr/>
              </a:pPr>
              <a:t>‹#›</a:t>
            </a:fld>
            <a:endParaRPr lang="ru-RU"/>
          </a:p>
        </p:txBody>
      </p:sp>
    </p:spTree>
    <p:extLst>
      <p:ext uri="{BB962C8B-B14F-4D97-AF65-F5344CB8AC3E}">
        <p14:creationId xmlns:p14="http://schemas.microsoft.com/office/powerpoint/2010/main" val="1828815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0"/>
            <a:ext cx="2057400" cy="5592763"/>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533400"/>
            <a:ext cx="6019800" cy="5592763"/>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AD270BDD-1256-4DB8-9247-2D3567B95C3D}" type="slidenum">
              <a:rPr lang="ru-RU"/>
              <a:pPr>
                <a:defRPr/>
              </a:pPr>
              <a:t>‹#›</a:t>
            </a:fld>
            <a:endParaRPr lang="ru-RU"/>
          </a:p>
        </p:txBody>
      </p:sp>
    </p:spTree>
    <p:extLst>
      <p:ext uri="{BB962C8B-B14F-4D97-AF65-F5344CB8AC3E}">
        <p14:creationId xmlns:p14="http://schemas.microsoft.com/office/powerpoint/2010/main" val="216612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B9BE8EB6-9C3D-49C2-B0BA-B65CC97D03BA}" type="slidenum">
              <a:rPr lang="ru-RU"/>
              <a:pPr>
                <a:defRPr/>
              </a:pPr>
              <a:t>‹#›</a:t>
            </a:fld>
            <a:endParaRPr lang="ru-RU"/>
          </a:p>
        </p:txBody>
      </p:sp>
    </p:spTree>
    <p:extLst>
      <p:ext uri="{BB962C8B-B14F-4D97-AF65-F5344CB8AC3E}">
        <p14:creationId xmlns:p14="http://schemas.microsoft.com/office/powerpoint/2010/main" val="3548272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A93587E2-ED71-43B9-B1E8-3F1499801B57}" type="slidenum">
              <a:rPr lang="ru-RU"/>
              <a:pPr>
                <a:defRPr/>
              </a:pPr>
              <a:t>‹#›</a:t>
            </a:fld>
            <a:endParaRPr lang="ru-RU"/>
          </a:p>
        </p:txBody>
      </p:sp>
    </p:spTree>
    <p:extLst>
      <p:ext uri="{BB962C8B-B14F-4D97-AF65-F5344CB8AC3E}">
        <p14:creationId xmlns:p14="http://schemas.microsoft.com/office/powerpoint/2010/main" val="2427290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685800" y="1981200"/>
            <a:ext cx="3848100" cy="4144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86300" y="1981200"/>
            <a:ext cx="3848100" cy="4144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E0979D82-2C26-4224-814A-620A6DC4C0FE}" type="slidenum">
              <a:rPr lang="ru-RU"/>
              <a:pPr>
                <a:defRPr/>
              </a:pPr>
              <a:t>‹#›</a:t>
            </a:fld>
            <a:endParaRPr lang="ru-RU"/>
          </a:p>
        </p:txBody>
      </p:sp>
    </p:spTree>
    <p:extLst>
      <p:ext uri="{BB962C8B-B14F-4D97-AF65-F5344CB8AC3E}">
        <p14:creationId xmlns:p14="http://schemas.microsoft.com/office/powerpoint/2010/main" val="3803364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6DCE40DE-26DE-4AB5-9578-6C6C854BD975}" type="slidenum">
              <a:rPr lang="ru-RU"/>
              <a:pPr>
                <a:defRPr/>
              </a:pPr>
              <a:t>‹#›</a:t>
            </a:fld>
            <a:endParaRPr lang="ru-RU"/>
          </a:p>
        </p:txBody>
      </p:sp>
    </p:spTree>
    <p:extLst>
      <p:ext uri="{BB962C8B-B14F-4D97-AF65-F5344CB8AC3E}">
        <p14:creationId xmlns:p14="http://schemas.microsoft.com/office/powerpoint/2010/main" val="3086625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75F67A19-CC9D-4995-B752-0FD374054B1B}" type="slidenum">
              <a:rPr lang="ru-RU"/>
              <a:pPr>
                <a:defRPr/>
              </a:pPr>
              <a:t>‹#›</a:t>
            </a:fld>
            <a:endParaRPr lang="ru-RU"/>
          </a:p>
        </p:txBody>
      </p:sp>
    </p:spTree>
    <p:extLst>
      <p:ext uri="{BB962C8B-B14F-4D97-AF65-F5344CB8AC3E}">
        <p14:creationId xmlns:p14="http://schemas.microsoft.com/office/powerpoint/2010/main" val="1208284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213CAF9F-E07F-4BE2-A59F-1B63983105FE}" type="slidenum">
              <a:rPr lang="ru-RU"/>
              <a:pPr>
                <a:defRPr/>
              </a:pPr>
              <a:t>‹#›</a:t>
            </a:fld>
            <a:endParaRPr lang="ru-RU"/>
          </a:p>
        </p:txBody>
      </p:sp>
    </p:spTree>
    <p:extLst>
      <p:ext uri="{BB962C8B-B14F-4D97-AF65-F5344CB8AC3E}">
        <p14:creationId xmlns:p14="http://schemas.microsoft.com/office/powerpoint/2010/main" val="3978218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1D1AF05A-45E4-4E78-AC6E-8FFC7536C2DA}" type="slidenum">
              <a:rPr lang="ru-RU"/>
              <a:pPr>
                <a:defRPr/>
              </a:pPr>
              <a:t>‹#›</a:t>
            </a:fld>
            <a:endParaRPr lang="ru-RU"/>
          </a:p>
        </p:txBody>
      </p:sp>
    </p:spTree>
    <p:extLst>
      <p:ext uri="{BB962C8B-B14F-4D97-AF65-F5344CB8AC3E}">
        <p14:creationId xmlns:p14="http://schemas.microsoft.com/office/powerpoint/2010/main" val="3960656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9E9191D0-1F09-4413-9A67-148D2F5F7560}" type="slidenum">
              <a:rPr lang="ru-RU"/>
              <a:pPr>
                <a:defRPr/>
              </a:pPr>
              <a:t>‹#›</a:t>
            </a:fld>
            <a:endParaRPr lang="ru-RU"/>
          </a:p>
        </p:txBody>
      </p:sp>
    </p:spTree>
    <p:extLst>
      <p:ext uri="{BB962C8B-B14F-4D97-AF65-F5344CB8AC3E}">
        <p14:creationId xmlns:p14="http://schemas.microsoft.com/office/powerpoint/2010/main" val="1856944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457200" y="5334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8" name="Rectangle 3"/>
          <p:cNvSpPr>
            <a:spLocks noGrp="1" noChangeArrowheads="1"/>
          </p:cNvSpPr>
          <p:nvPr>
            <p:ph type="body" idx="1"/>
          </p:nvPr>
        </p:nvSpPr>
        <p:spPr bwMode="auto">
          <a:xfrm>
            <a:off x="685800" y="1981200"/>
            <a:ext cx="7848600" cy="414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solidFill>
                  <a:schemeClr val="tx2"/>
                </a:solidFill>
              </a:defRPr>
            </a:lvl1pPr>
          </a:lstStyle>
          <a:p>
            <a:pPr>
              <a:defRPr/>
            </a:pPr>
            <a:endParaRPr 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smtClean="0">
                <a:solidFill>
                  <a:schemeClr val="tx2"/>
                </a:solidFill>
              </a:defRPr>
            </a:lvl1pPr>
          </a:lstStyle>
          <a:p>
            <a:pPr>
              <a:defRPr/>
            </a:pPr>
            <a:endParaRPr 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solidFill>
                  <a:schemeClr val="tx2"/>
                </a:solidFill>
              </a:defRPr>
            </a:lvl1pPr>
          </a:lstStyle>
          <a:p>
            <a:pPr>
              <a:defRPr/>
            </a:pPr>
            <a:fld id="{EF532D77-B100-4DDD-81E7-3F02D3A4678C}"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ctr" rtl="0" eaLnBrk="1" fontAlgn="base" hangingPunct="1">
        <a:spcBef>
          <a:spcPct val="0"/>
        </a:spcBef>
        <a:spcAft>
          <a:spcPct val="0"/>
        </a:spcAft>
        <a:defRPr sz="4000">
          <a:solidFill>
            <a:schemeClr val="tx2"/>
          </a:solidFill>
          <a:latin typeface="+mj-lt"/>
          <a:ea typeface="+mj-ea"/>
          <a:cs typeface="+mj-cs"/>
        </a:defRPr>
      </a:lvl1pPr>
      <a:lvl2pPr algn="ctr" rtl="0" eaLnBrk="1" fontAlgn="base" hangingPunct="1">
        <a:spcBef>
          <a:spcPct val="0"/>
        </a:spcBef>
        <a:spcAft>
          <a:spcPct val="0"/>
        </a:spcAft>
        <a:defRPr sz="4000">
          <a:solidFill>
            <a:schemeClr val="tx2"/>
          </a:solidFill>
          <a:latin typeface="Tahoma" pitchFamily="34" charset="0"/>
        </a:defRPr>
      </a:lvl2pPr>
      <a:lvl3pPr algn="ctr" rtl="0" eaLnBrk="1" fontAlgn="base" hangingPunct="1">
        <a:spcBef>
          <a:spcPct val="0"/>
        </a:spcBef>
        <a:spcAft>
          <a:spcPct val="0"/>
        </a:spcAft>
        <a:defRPr sz="4000">
          <a:solidFill>
            <a:schemeClr val="tx2"/>
          </a:solidFill>
          <a:latin typeface="Tahoma" pitchFamily="34" charset="0"/>
        </a:defRPr>
      </a:lvl3pPr>
      <a:lvl4pPr algn="ctr" rtl="0" eaLnBrk="1" fontAlgn="base" hangingPunct="1">
        <a:spcBef>
          <a:spcPct val="0"/>
        </a:spcBef>
        <a:spcAft>
          <a:spcPct val="0"/>
        </a:spcAft>
        <a:defRPr sz="4000">
          <a:solidFill>
            <a:schemeClr val="tx2"/>
          </a:solidFill>
          <a:latin typeface="Tahoma" pitchFamily="34" charset="0"/>
        </a:defRPr>
      </a:lvl4pPr>
      <a:lvl5pPr algn="ctr" rtl="0" eaLnBrk="1" fontAlgn="base" hangingPunct="1">
        <a:spcBef>
          <a:spcPct val="0"/>
        </a:spcBef>
        <a:spcAft>
          <a:spcPct val="0"/>
        </a:spcAft>
        <a:defRPr sz="4000">
          <a:solidFill>
            <a:schemeClr val="tx2"/>
          </a:solidFill>
          <a:latin typeface="Tahoma" pitchFamily="34" charset="0"/>
        </a:defRPr>
      </a:lvl5pPr>
      <a:lvl6pPr marL="457200" algn="ctr" rtl="0" eaLnBrk="1" fontAlgn="base" hangingPunct="1">
        <a:spcBef>
          <a:spcPct val="0"/>
        </a:spcBef>
        <a:spcAft>
          <a:spcPct val="0"/>
        </a:spcAft>
        <a:defRPr sz="4000">
          <a:solidFill>
            <a:schemeClr val="tx2"/>
          </a:solidFill>
          <a:latin typeface="Tahoma" pitchFamily="34" charset="0"/>
        </a:defRPr>
      </a:lvl6pPr>
      <a:lvl7pPr marL="914400" algn="ctr" rtl="0" eaLnBrk="1" fontAlgn="base" hangingPunct="1">
        <a:spcBef>
          <a:spcPct val="0"/>
        </a:spcBef>
        <a:spcAft>
          <a:spcPct val="0"/>
        </a:spcAft>
        <a:defRPr sz="4000">
          <a:solidFill>
            <a:schemeClr val="tx2"/>
          </a:solidFill>
          <a:latin typeface="Tahoma" pitchFamily="34" charset="0"/>
        </a:defRPr>
      </a:lvl7pPr>
      <a:lvl8pPr marL="1371600" algn="ctr" rtl="0" eaLnBrk="1" fontAlgn="base" hangingPunct="1">
        <a:spcBef>
          <a:spcPct val="0"/>
        </a:spcBef>
        <a:spcAft>
          <a:spcPct val="0"/>
        </a:spcAft>
        <a:defRPr sz="4000">
          <a:solidFill>
            <a:schemeClr val="tx2"/>
          </a:solidFill>
          <a:latin typeface="Tahoma" pitchFamily="34" charset="0"/>
        </a:defRPr>
      </a:lvl8pPr>
      <a:lvl9pPr marL="1828800" algn="ctr" rtl="0" eaLnBrk="1" fontAlgn="base" hangingPunct="1">
        <a:spcBef>
          <a:spcPct val="0"/>
        </a:spcBef>
        <a:spcAft>
          <a:spcPct val="0"/>
        </a:spcAft>
        <a:defRPr sz="4000">
          <a:solidFill>
            <a:schemeClr val="tx2"/>
          </a:solidFill>
          <a:latin typeface="Tahoma" pitchFamily="34" charset="0"/>
        </a:defRPr>
      </a:lvl9pPr>
    </p:titleStyle>
    <p:bodyStyle>
      <a:lvl1pPr marL="342900" indent="-342900" algn="l" rtl="0" eaLnBrk="1" fontAlgn="base" hangingPunct="1">
        <a:spcBef>
          <a:spcPct val="20000"/>
        </a:spcBef>
        <a:spcAft>
          <a:spcPct val="0"/>
        </a:spcAft>
        <a:buChar char="•"/>
        <a:defRPr sz="2800">
          <a:solidFill>
            <a:schemeClr val="tx2"/>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2"/>
          </a:solidFill>
          <a:latin typeface="+mn-lt"/>
        </a:defRPr>
      </a:lvl2pPr>
      <a:lvl3pPr marL="1143000" indent="-228600" algn="l" rtl="0" eaLnBrk="1" fontAlgn="base" hangingPunct="1">
        <a:spcBef>
          <a:spcPct val="20000"/>
        </a:spcBef>
        <a:spcAft>
          <a:spcPct val="0"/>
        </a:spcAft>
        <a:buChar char="•"/>
        <a:defRPr sz="2000">
          <a:solidFill>
            <a:schemeClr val="tx2"/>
          </a:solidFill>
          <a:latin typeface="+mn-lt"/>
        </a:defRPr>
      </a:lvl3pPr>
      <a:lvl4pPr marL="1600200" indent="-228600" algn="l" rtl="0" eaLnBrk="1" fontAlgn="base" hangingPunct="1">
        <a:spcBef>
          <a:spcPct val="20000"/>
        </a:spcBef>
        <a:spcAft>
          <a:spcPct val="0"/>
        </a:spcAft>
        <a:buChar char="–"/>
        <a:defRPr>
          <a:solidFill>
            <a:schemeClr val="tx2"/>
          </a:solidFill>
          <a:latin typeface="+mn-lt"/>
        </a:defRPr>
      </a:lvl4pPr>
      <a:lvl5pPr marL="2057400" indent="-228600" algn="l" rtl="0" eaLnBrk="1" fontAlgn="base" hangingPunct="1">
        <a:spcBef>
          <a:spcPct val="20000"/>
        </a:spcBef>
        <a:spcAft>
          <a:spcPct val="0"/>
        </a:spcAft>
        <a:buChar char="»"/>
        <a:defRPr>
          <a:solidFill>
            <a:schemeClr val="tx2"/>
          </a:solidFill>
          <a:latin typeface="+mn-lt"/>
        </a:defRPr>
      </a:lvl5pPr>
      <a:lvl6pPr marL="2514600" indent="-228600" algn="l" rtl="0" eaLnBrk="1" fontAlgn="base" hangingPunct="1">
        <a:spcBef>
          <a:spcPct val="20000"/>
        </a:spcBef>
        <a:spcAft>
          <a:spcPct val="0"/>
        </a:spcAft>
        <a:buChar char="»"/>
        <a:defRPr>
          <a:solidFill>
            <a:schemeClr val="tx2"/>
          </a:solidFill>
          <a:latin typeface="+mn-lt"/>
        </a:defRPr>
      </a:lvl6pPr>
      <a:lvl7pPr marL="2971800" indent="-228600" algn="l" rtl="0" eaLnBrk="1" fontAlgn="base" hangingPunct="1">
        <a:spcBef>
          <a:spcPct val="20000"/>
        </a:spcBef>
        <a:spcAft>
          <a:spcPct val="0"/>
        </a:spcAft>
        <a:buChar char="»"/>
        <a:defRPr>
          <a:solidFill>
            <a:schemeClr val="tx2"/>
          </a:solidFill>
          <a:latin typeface="+mn-lt"/>
        </a:defRPr>
      </a:lvl7pPr>
      <a:lvl8pPr marL="3429000" indent="-228600" algn="l" rtl="0" eaLnBrk="1" fontAlgn="base" hangingPunct="1">
        <a:spcBef>
          <a:spcPct val="20000"/>
        </a:spcBef>
        <a:spcAft>
          <a:spcPct val="0"/>
        </a:spcAft>
        <a:buChar char="»"/>
        <a:defRPr>
          <a:solidFill>
            <a:schemeClr val="tx2"/>
          </a:solidFill>
          <a:latin typeface="+mn-lt"/>
        </a:defRPr>
      </a:lvl8pPr>
      <a:lvl9pPr marL="3886200" indent="-228600" algn="l" rtl="0" eaLnBrk="1" fontAlgn="base" hangingPunct="1">
        <a:spcBef>
          <a:spcPct val="20000"/>
        </a:spcBef>
        <a:spcAft>
          <a:spcPct val="0"/>
        </a:spcAft>
        <a:buChar char="»"/>
        <a:defRPr>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p:txBody>
          <a:bodyPr/>
          <a:lstStyle/>
          <a:p>
            <a:pPr eaLnBrk="1" hangingPunct="1"/>
            <a:r>
              <a:rPr lang="ru-RU" sz="3600" dirty="0" smtClean="0"/>
              <a:t>Развивающая стена</a:t>
            </a:r>
            <a:endParaRPr lang="ru-RU" sz="3600" dirty="0" smtClean="0"/>
          </a:p>
        </p:txBody>
      </p:sp>
      <p:sp>
        <p:nvSpPr>
          <p:cNvPr id="2" name="Прямоугольник 1"/>
          <p:cNvSpPr/>
          <p:nvPr/>
        </p:nvSpPr>
        <p:spPr>
          <a:xfrm>
            <a:off x="1255803" y="3599314"/>
            <a:ext cx="6632393" cy="830997"/>
          </a:xfrm>
          <a:prstGeom prst="rect">
            <a:avLst/>
          </a:prstGeom>
          <a:noFill/>
        </p:spPr>
        <p:txBody>
          <a:bodyPr wrap="none" lIns="91440" tIns="45720" rIns="91440" bIns="45720">
            <a:spAutoFit/>
          </a:bodyPr>
          <a:lstStyle/>
          <a:p>
            <a:pPr algn="ctr"/>
            <a:r>
              <a:rPr lang="ru-RU" sz="4800" b="1" spc="50" dirty="0" smtClean="0">
                <a:ln w="0"/>
                <a:solidFill>
                  <a:schemeClr val="bg2"/>
                </a:solidFill>
                <a:effectLst>
                  <a:innerShdw blurRad="63500" dist="50800" dir="13500000">
                    <a:srgbClr val="000000">
                      <a:alpha val="50000"/>
                    </a:srgbClr>
                  </a:innerShdw>
                </a:effectLst>
              </a:rPr>
              <a:t>«Страна Почемучек»</a:t>
            </a:r>
            <a:endParaRPr lang="ru-RU" sz="4800" b="1" spc="50" dirty="0">
              <a:ln w="0"/>
              <a:solidFill>
                <a:schemeClr val="bg2"/>
              </a:solidFill>
              <a:effectLst>
                <a:innerShdw blurRad="63500" dist="50800" dir="13500000">
                  <a:srgbClr val="000000">
                    <a:alpha val="50000"/>
                  </a:srgbClr>
                </a:inn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l"/>
            <a:r>
              <a:rPr lang="ru-RU" b="1" u="sng" dirty="0" smtClean="0"/>
              <a:t>Разработали:</a:t>
            </a:r>
            <a:endParaRPr lang="ru-RU" b="1" u="sng" dirty="0"/>
          </a:p>
        </p:txBody>
      </p:sp>
      <p:sp>
        <p:nvSpPr>
          <p:cNvPr id="3" name="Объект 2"/>
          <p:cNvSpPr>
            <a:spLocks noGrp="1"/>
          </p:cNvSpPr>
          <p:nvPr>
            <p:ph idx="1"/>
          </p:nvPr>
        </p:nvSpPr>
        <p:spPr/>
        <p:txBody>
          <a:bodyPr/>
          <a:lstStyle/>
          <a:p>
            <a:pPr marL="0" indent="0">
              <a:buNone/>
            </a:pPr>
            <a:endParaRPr lang="ru-RU" dirty="0" smtClean="0"/>
          </a:p>
          <a:p>
            <a:pPr marL="0" indent="0">
              <a:buNone/>
            </a:pPr>
            <a:r>
              <a:rPr lang="ru-RU" dirty="0" smtClean="0"/>
              <a:t>Потехина Анастасия Сергеевна</a:t>
            </a:r>
          </a:p>
          <a:p>
            <a:pPr marL="0" indent="0">
              <a:buNone/>
            </a:pPr>
            <a:r>
              <a:rPr lang="ru-RU" dirty="0" smtClean="0"/>
              <a:t>Назаренко Светлана Юрьевна</a:t>
            </a:r>
          </a:p>
          <a:p>
            <a:pPr marL="0" indent="0">
              <a:buNone/>
            </a:pPr>
            <a:r>
              <a:rPr lang="ru-RU" dirty="0" smtClean="0"/>
              <a:t>МКДОУ №10</a:t>
            </a:r>
          </a:p>
          <a:p>
            <a:pPr marL="0" indent="0">
              <a:buNone/>
            </a:pPr>
            <a:r>
              <a:rPr lang="ru-RU" dirty="0" err="1" smtClean="0"/>
              <a:t>Заельцовский</a:t>
            </a:r>
            <a:r>
              <a:rPr lang="ru-RU" dirty="0" smtClean="0"/>
              <a:t> район</a:t>
            </a:r>
            <a:endParaRPr lang="ru-RU" dirty="0"/>
          </a:p>
        </p:txBody>
      </p:sp>
    </p:spTree>
    <p:extLst>
      <p:ext uri="{BB962C8B-B14F-4D97-AF65-F5344CB8AC3E}">
        <p14:creationId xmlns:p14="http://schemas.microsoft.com/office/powerpoint/2010/main" val="28012692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l"/>
            <a:r>
              <a:rPr lang="ru-RU" b="1" u="sng" dirty="0" smtClean="0"/>
              <a:t>Образовательные области:</a:t>
            </a:r>
            <a:endParaRPr lang="ru-RU" b="1" u="sng" dirty="0"/>
          </a:p>
        </p:txBody>
      </p:sp>
      <p:sp>
        <p:nvSpPr>
          <p:cNvPr id="3" name="Объект 2"/>
          <p:cNvSpPr>
            <a:spLocks noGrp="1"/>
          </p:cNvSpPr>
          <p:nvPr>
            <p:ph idx="1"/>
          </p:nvPr>
        </p:nvSpPr>
        <p:spPr/>
        <p:txBody>
          <a:bodyPr/>
          <a:lstStyle/>
          <a:p>
            <a:endParaRPr lang="ru-RU" dirty="0" smtClean="0"/>
          </a:p>
          <a:p>
            <a:r>
              <a:rPr lang="ru-RU" dirty="0" smtClean="0"/>
              <a:t>познавательное развитие;</a:t>
            </a:r>
          </a:p>
          <a:p>
            <a:r>
              <a:rPr lang="ru-RU" dirty="0" smtClean="0"/>
              <a:t>речевое развитие;</a:t>
            </a:r>
          </a:p>
          <a:p>
            <a:r>
              <a:rPr lang="ru-RU" dirty="0" smtClean="0"/>
              <a:t>художественно-эстетическое развитие;</a:t>
            </a:r>
          </a:p>
          <a:p>
            <a:r>
              <a:rPr lang="ru-RU" dirty="0" smtClean="0"/>
              <a:t>социально-коммуникативное развитие.</a:t>
            </a:r>
          </a:p>
          <a:p>
            <a:endParaRPr lang="ru-RU" dirty="0"/>
          </a:p>
        </p:txBody>
      </p:sp>
    </p:spTree>
    <p:extLst>
      <p:ext uri="{BB962C8B-B14F-4D97-AF65-F5344CB8AC3E}">
        <p14:creationId xmlns:p14="http://schemas.microsoft.com/office/powerpoint/2010/main" val="6839790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l"/>
            <a:r>
              <a:rPr lang="ru-RU" b="1" u="sng" dirty="0" smtClean="0"/>
              <a:t>Актуальность:</a:t>
            </a:r>
            <a:endParaRPr lang="ru-RU" b="1" u="sng" dirty="0"/>
          </a:p>
        </p:txBody>
      </p:sp>
      <p:sp>
        <p:nvSpPr>
          <p:cNvPr id="3" name="Объект 2"/>
          <p:cNvSpPr>
            <a:spLocks noGrp="1"/>
          </p:cNvSpPr>
          <p:nvPr>
            <p:ph idx="1"/>
          </p:nvPr>
        </p:nvSpPr>
        <p:spPr/>
        <p:txBody>
          <a:bodyPr/>
          <a:lstStyle/>
          <a:p>
            <a:pPr marL="0" indent="0">
              <a:buNone/>
            </a:pPr>
            <a:r>
              <a:rPr lang="ru-RU" sz="1500" dirty="0"/>
              <a:t>Одно из требований ФГОС ДО – создать образовательное пространство, способное обеспечить развитие самостоятельной деятельности, детей, сделать его полноценным субъектом образовательных отношений. Развивающая стена носит функцию своеобразного путеводителя среди множества материалов, пособий, развивающих игр. Реализуя ещё один принцип ФГОС ДО «признание ребенка полноценным субъектом образовательных отношений» педагог, организуя работу с развивающей стеной, не пытается руководить ребёнком и направлять в нужное русло, а напротив - уважает его интересы и индивидуальные особенности развития. Он является наблюдателем, не вмешиваясь в деятельность, даже с целью поощрения. Предлагая выполнить задание, не навязывает ни темпа, ни процедуры решения, он не оценивает шаги к его выполнению. Следовательно, деятельность детей, занимающихся решением задачи самостоятельно, не регламентируется извне взрослыми. Педагог не подталкивает детей к правильному решению, он не сообщает ответ в случае затруднения. Однако деятельность детей управляема, но не взрослыми, а самим содержанием того задания или игры, над которыми они работают.</a:t>
            </a:r>
          </a:p>
          <a:p>
            <a:endParaRPr lang="ru-RU" dirty="0"/>
          </a:p>
        </p:txBody>
      </p:sp>
    </p:spTree>
    <p:extLst>
      <p:ext uri="{BB962C8B-B14F-4D97-AF65-F5344CB8AC3E}">
        <p14:creationId xmlns:p14="http://schemas.microsoft.com/office/powerpoint/2010/main" val="24879280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l"/>
            <a:r>
              <a:rPr lang="ru-RU" b="1" u="sng" dirty="0" smtClean="0"/>
              <a:t>Цель:</a:t>
            </a:r>
            <a:endParaRPr lang="ru-RU" b="1" u="sng" dirty="0"/>
          </a:p>
        </p:txBody>
      </p:sp>
      <p:sp>
        <p:nvSpPr>
          <p:cNvPr id="3" name="Объект 2"/>
          <p:cNvSpPr>
            <a:spLocks noGrp="1"/>
          </p:cNvSpPr>
          <p:nvPr>
            <p:ph idx="1"/>
          </p:nvPr>
        </p:nvSpPr>
        <p:spPr/>
        <p:txBody>
          <a:bodyPr/>
          <a:lstStyle/>
          <a:p>
            <a:pPr marL="0" indent="0">
              <a:buNone/>
            </a:pPr>
            <a:endParaRPr lang="ru-RU" dirty="0" smtClean="0"/>
          </a:p>
          <a:p>
            <a:pPr marL="0" indent="0">
              <a:buNone/>
            </a:pPr>
            <a:r>
              <a:rPr lang="ru-RU" dirty="0"/>
              <a:t>с</a:t>
            </a:r>
            <a:r>
              <a:rPr lang="ru-RU" dirty="0" smtClean="0"/>
              <a:t>оздание </a:t>
            </a:r>
            <a:r>
              <a:rPr lang="ru-RU" dirty="0"/>
              <a:t>условий для полноценного развития дошкольников по многим образовательным областям ФГОС в соответствии с конкретными особенностями и требованиями образовательной программы детского сада.</a:t>
            </a:r>
          </a:p>
          <a:p>
            <a:pPr marL="0" indent="0">
              <a:buNone/>
            </a:pPr>
            <a:endParaRPr lang="ru-RU" dirty="0"/>
          </a:p>
        </p:txBody>
      </p:sp>
    </p:spTree>
    <p:extLst>
      <p:ext uri="{BB962C8B-B14F-4D97-AF65-F5344CB8AC3E}">
        <p14:creationId xmlns:p14="http://schemas.microsoft.com/office/powerpoint/2010/main" val="34291710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l"/>
            <a:r>
              <a:rPr lang="ru-RU" b="1" u="sng" dirty="0" smtClean="0"/>
              <a:t>Задачи:</a:t>
            </a:r>
            <a:endParaRPr lang="ru-RU" b="1" u="sng" dirty="0"/>
          </a:p>
        </p:txBody>
      </p:sp>
      <p:sp>
        <p:nvSpPr>
          <p:cNvPr id="3" name="Объект 2"/>
          <p:cNvSpPr>
            <a:spLocks noGrp="1"/>
          </p:cNvSpPr>
          <p:nvPr>
            <p:ph idx="1"/>
          </p:nvPr>
        </p:nvSpPr>
        <p:spPr/>
        <p:txBody>
          <a:bodyPr/>
          <a:lstStyle/>
          <a:p>
            <a:r>
              <a:rPr lang="ru-RU" sz="2000" dirty="0" smtClean="0"/>
              <a:t>создать </a:t>
            </a:r>
            <a:r>
              <a:rPr lang="ru-RU" sz="2000" dirty="0"/>
              <a:t>атмосферу эмоционального комфорта;</a:t>
            </a:r>
          </a:p>
          <a:p>
            <a:r>
              <a:rPr lang="ru-RU" sz="2000" dirty="0" smtClean="0"/>
              <a:t>создать </a:t>
            </a:r>
            <a:r>
              <a:rPr lang="ru-RU" sz="2000" dirty="0"/>
              <a:t>условия для творческого самовыражения;</a:t>
            </a:r>
          </a:p>
          <a:p>
            <a:r>
              <a:rPr lang="ru-RU" sz="2000" dirty="0" smtClean="0"/>
              <a:t>создать </a:t>
            </a:r>
            <a:r>
              <a:rPr lang="ru-RU" sz="2000" dirty="0"/>
              <a:t>условия для проявления познавательной активности детей;</a:t>
            </a:r>
          </a:p>
          <a:p>
            <a:r>
              <a:rPr lang="ru-RU" sz="2000" dirty="0" smtClean="0"/>
              <a:t>создать </a:t>
            </a:r>
            <a:r>
              <a:rPr lang="ru-RU" sz="2000" dirty="0"/>
              <a:t>благоприятные условия для восприятия и созерцания, обращать внимание детей на красоту природы, живописи;</a:t>
            </a:r>
          </a:p>
          <a:p>
            <a:r>
              <a:rPr lang="ru-RU" sz="2000" dirty="0" smtClean="0"/>
              <a:t>воспитание </a:t>
            </a:r>
            <a:r>
              <a:rPr lang="ru-RU" sz="2000" dirty="0"/>
              <a:t>дисциплинированности, самообладания, терпения, трудолюбия, честности;</a:t>
            </a:r>
          </a:p>
          <a:p>
            <a:r>
              <a:rPr lang="ru-RU" sz="2000" dirty="0" smtClean="0"/>
              <a:t>формирование </a:t>
            </a:r>
            <a:r>
              <a:rPr lang="ru-RU" sz="2000" dirty="0"/>
              <a:t>умения принимать решения, отбирать и накапливать для этого необходимую информацию.</a:t>
            </a:r>
          </a:p>
          <a:p>
            <a:pPr marL="0" indent="0">
              <a:buNone/>
            </a:pPr>
            <a:endParaRPr lang="ru-RU" dirty="0"/>
          </a:p>
        </p:txBody>
      </p:sp>
    </p:spTree>
    <p:extLst>
      <p:ext uri="{BB962C8B-B14F-4D97-AF65-F5344CB8AC3E}">
        <p14:creationId xmlns:p14="http://schemas.microsoft.com/office/powerpoint/2010/main" val="39553155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l"/>
            <a:r>
              <a:rPr lang="ru-RU" b="1" u="sng" dirty="0" smtClean="0"/>
              <a:t>Возрастная категория:</a:t>
            </a:r>
            <a:endParaRPr lang="ru-RU" b="1" u="sng" dirty="0"/>
          </a:p>
        </p:txBody>
      </p:sp>
      <p:sp>
        <p:nvSpPr>
          <p:cNvPr id="3" name="Объект 2"/>
          <p:cNvSpPr>
            <a:spLocks noGrp="1"/>
          </p:cNvSpPr>
          <p:nvPr>
            <p:ph idx="1"/>
          </p:nvPr>
        </p:nvSpPr>
        <p:spPr/>
        <p:txBody>
          <a:bodyPr/>
          <a:lstStyle/>
          <a:p>
            <a:endParaRPr lang="ru-RU" dirty="0" smtClean="0"/>
          </a:p>
          <a:p>
            <a:r>
              <a:rPr lang="ru-RU" dirty="0" smtClean="0"/>
              <a:t>3-4 года;</a:t>
            </a:r>
          </a:p>
          <a:p>
            <a:r>
              <a:rPr lang="ru-RU" dirty="0" smtClean="0"/>
              <a:t>5-7 лет.</a:t>
            </a:r>
            <a:endParaRPr lang="ru-RU" dirty="0"/>
          </a:p>
        </p:txBody>
      </p:sp>
    </p:spTree>
    <p:extLst>
      <p:ext uri="{BB962C8B-B14F-4D97-AF65-F5344CB8AC3E}">
        <p14:creationId xmlns:p14="http://schemas.microsoft.com/office/powerpoint/2010/main" val="3264543471"/>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Office Theme 4">
      <a:dk1>
        <a:srgbClr val="000000"/>
      </a:dk1>
      <a:lt1>
        <a:srgbClr val="FFFFFF"/>
      </a:lt1>
      <a:dk2>
        <a:srgbClr val="5A867B"/>
      </a:dk2>
      <a:lt2>
        <a:srgbClr val="B7D760"/>
      </a:lt2>
      <a:accent1>
        <a:srgbClr val="F1F3CF"/>
      </a:accent1>
      <a:accent2>
        <a:srgbClr val="E9CC7A"/>
      </a:accent2>
      <a:accent3>
        <a:srgbClr val="FFFFFF"/>
      </a:accent3>
      <a:accent4>
        <a:srgbClr val="000000"/>
      </a:accent4>
      <a:accent5>
        <a:srgbClr val="F7F8E4"/>
      </a:accent5>
      <a:accent6>
        <a:srgbClr val="D3B96E"/>
      </a:accent6>
      <a:hlink>
        <a:srgbClr val="D1B4C8"/>
      </a:hlink>
      <a:folHlink>
        <a:srgbClr val="96C8D1"/>
      </a:folHlink>
    </a:clrScheme>
    <a:fontScheme name="Office Them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5A867B"/>
        </a:dk2>
        <a:lt2>
          <a:srgbClr val="B7D760"/>
        </a:lt2>
        <a:accent1>
          <a:srgbClr val="F1F3CF"/>
        </a:accent1>
        <a:accent2>
          <a:srgbClr val="E9CC7A"/>
        </a:accent2>
        <a:accent3>
          <a:srgbClr val="FFFFFF"/>
        </a:accent3>
        <a:accent4>
          <a:srgbClr val="000000"/>
        </a:accent4>
        <a:accent5>
          <a:srgbClr val="F7F8E4"/>
        </a:accent5>
        <a:accent6>
          <a:srgbClr val="D3B96E"/>
        </a:accent6>
        <a:hlink>
          <a:srgbClr val="D1B4C8"/>
        </a:hlink>
        <a:folHlink>
          <a:srgbClr val="96C8D1"/>
        </a:folHlink>
      </a:clrScheme>
      <a:clrMap bg1="lt1" tx1="dk1" bg2="lt2" tx2="dk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1242D721-90DF-488F-BD1A-201730CCFF7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Шаблон оформления Детский манеж</Template>
  <TotalTime>12</TotalTime>
  <Words>303</Words>
  <Application>Microsoft Office PowerPoint</Application>
  <PresentationFormat>Экран (4:3)</PresentationFormat>
  <Paragraphs>30</Paragraphs>
  <Slides>7</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7</vt:i4>
      </vt:variant>
    </vt:vector>
  </HeadingPairs>
  <TitlesOfParts>
    <vt:vector size="10" baseType="lpstr">
      <vt:lpstr>Arial</vt:lpstr>
      <vt:lpstr>Tahoma</vt:lpstr>
      <vt:lpstr>Тема Office</vt:lpstr>
      <vt:lpstr>Развивающая стена</vt:lpstr>
      <vt:lpstr>Разработали:</vt:lpstr>
      <vt:lpstr>Образовательные области:</vt:lpstr>
      <vt:lpstr>Актуальность:</vt:lpstr>
      <vt:lpstr>Цель:</vt:lpstr>
      <vt:lpstr>Задачи:</vt:lpstr>
      <vt:lpstr>Возрастная категория:</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Развивающая стена</dc:title>
  <dc:subject/>
  <dc:creator>Александр Потехин</dc:creator>
  <cp:keywords/>
  <dc:description/>
  <cp:lastModifiedBy>Александр Потехин</cp:lastModifiedBy>
  <cp:revision>2</cp:revision>
  <dcterms:created xsi:type="dcterms:W3CDTF">2020-01-30T11:38:43Z</dcterms:created>
  <dcterms:modified xsi:type="dcterms:W3CDTF">2020-01-30T11:51:29Z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TC100690461049</vt:lpwstr>
  </property>
</Properties>
</file>